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62" r:id="rId5"/>
    <p:sldId id="258" r:id="rId6"/>
    <p:sldId id="265" r:id="rId7"/>
    <p:sldId id="275" r:id="rId8"/>
    <p:sldId id="292" r:id="rId9"/>
    <p:sldId id="293" r:id="rId10"/>
    <p:sldId id="278" r:id="rId11"/>
    <p:sldId id="280" r:id="rId12"/>
    <p:sldId id="282" r:id="rId13"/>
    <p:sldId id="285" r:id="rId14"/>
    <p:sldId id="264" r:id="rId15"/>
    <p:sldId id="288" r:id="rId16"/>
    <p:sldId id="291" r:id="rId17"/>
    <p:sldId id="294" r:id="rId18"/>
    <p:sldId id="295" r:id="rId19"/>
    <p:sldId id="296" r:id="rId20"/>
    <p:sldId id="297" r:id="rId21"/>
    <p:sldId id="298" r:id="rId22"/>
    <p:sldId id="287" r:id="rId23"/>
    <p:sldId id="281" r:id="rId24"/>
    <p:sldId id="279" r:id="rId25"/>
    <p:sldId id="266" r:id="rId26"/>
    <p:sldId id="277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D6713C40-B97D-4A46-9DEF-432E734FE4F5}" styleName="Generic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Ref idx="0">
              <a:schemeClr val="accent1"/>
            </a:lnRef>
          </a:insideH>
          <a:insideV>
            <a:lnRef idx="0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2952B78-2EF1-4F5E-9478-49274144A490}" styleName="Generic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Ref idx="0">
              <a:schemeClr val="accent3"/>
            </a:lnRef>
          </a:insideH>
          <a:insideV>
            <a:lnRef idx="0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3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7122BE6-D220-400A-8156-72DE76DAD46A}" styleName="Generic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2">
                  <a:shade val="61000"/>
                  <a:satMod val="130000"/>
                </a:schemeClr>
              </a:gs>
              <a:gs pos="5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26EB75EC-ACF4-43F1-940C-6C9C5489C1DE}" styleName="Normal Style 4 - Body/Background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dk1"/>
              </a:solidFill>
            </a:ln>
          </a:left>
          <a:right>
            <a:ln w="40000" cmpd="sng">
              <a:solidFill>
                <a:schemeClr val="dk1"/>
              </a:solidFill>
            </a:ln>
          </a:right>
          <a:top>
            <a:ln w="40000" cmpd="sng">
              <a:solidFill>
                <a:schemeClr val="dk1"/>
              </a:solidFill>
            </a:ln>
          </a:top>
          <a:bottom>
            <a:ln w="400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dk1">
          <a:shade val="80000"/>
        </a:schemeClr>
      </a:tcTxStyle>
      <a:tcStyle>
        <a:tcBdr>
          <a:bottom>
            <a:ln w="35400" cmpd="sng">
              <a:solidFill>
                <a:schemeClr val="dk1">
                  <a:shade val="80000"/>
                </a:schemeClr>
              </a:solidFill>
            </a:ln>
          </a:bottom>
        </a:tcBdr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76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3542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10871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gif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xzany.itch.io/samurai-2d-pixel-art" TargetMode="External" /><Relationship Id="rId3" Type="http://schemas.openxmlformats.org/officeDocument/2006/relationships/hyperlink" Target="https://papoycore.itch.io/free-agis" TargetMode="External" /><Relationship Id="rId4" Type="http://schemas.openxmlformats.org/officeDocument/2006/relationships/hyperlink" Target="https://edermunizz.itch.io/free-pixel-art-forest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endParaRPr lang="ko-KR" altLang="en-US"/>
          </a:p>
        </p:txBody>
      </p:sp>
      <p:graphicFrame>
        <p:nvGraphicFramePr>
          <p:cNvPr id="7" name=""/>
          <p:cNvGraphicFramePr/>
          <p:nvPr/>
        </p:nvGraphicFramePr>
        <p:xfrm>
          <a:off x="802032" y="1389380"/>
          <a:ext cx="10780309" cy="4044315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327898"/>
                <a:gridCol w="4328740"/>
                <a:gridCol w="5123671"/>
              </a:tblGrid>
              <a:tr h="3581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순서</a:t>
                      </a: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특성</a:t>
                      </a: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구체적인 효과</a:t>
                      </a:r>
                      <a:endParaRPr lang="ko-KR" altLang="en-US"/>
                    </a:p>
                  </a:txBody>
                  <a:tcPr marL="91440" marR="9144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장전 시간 감소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공격속도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장탄수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ex)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6/6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-&gt;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8/8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데미지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사거리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시야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화면 자체가 줌아웃 되는 느낌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이중 공격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확률로 추가공격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탄약은 소모하지 않음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생명력 흡수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마리 당 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추가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최대 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4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 </a:t>
            </a:r>
            <a:r>
              <a:rPr lang="en-US" altLang="ko-KR"/>
              <a:t>2</a:t>
            </a:r>
            <a:endParaRPr lang="en-US" altLang="ko-KR"/>
          </a:p>
        </p:txBody>
      </p:sp>
      <p:graphicFrame>
        <p:nvGraphicFramePr>
          <p:cNvPr id="4" name=""/>
          <p:cNvGraphicFramePr/>
          <p:nvPr/>
        </p:nvGraphicFramePr>
        <p:xfrm>
          <a:off x="802032" y="1389380"/>
          <a:ext cx="10780309" cy="4044315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327898"/>
                <a:gridCol w="4328740"/>
                <a:gridCol w="5123671"/>
              </a:tblGrid>
              <a:tr h="3581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순서</a:t>
                      </a: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특성</a:t>
                      </a: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구체적인 효과</a:t>
                      </a:r>
                      <a:endParaRPr lang="ko-KR" altLang="en-US"/>
                    </a:p>
                  </a:txBody>
                  <a:tcPr marL="91440" marR="91440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11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방어력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altLang="ko-KR"/>
                        <a:t>%</a:t>
                      </a:r>
                      <a:r>
                        <a:rPr lang="ko-KR" altLang="en-US"/>
                        <a:t> 방어력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12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경우 피해량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이하인 경우 피해량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13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경우 방어력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체력이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이하인 경우 방어력 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14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처치시 공속 증가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최대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30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프로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몬스터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마리 당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씩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15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체력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40%</a:t>
                      </a: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 이하인 적에게 추가 피해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16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확률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확률 </a:t>
                      </a: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altLang="ko-KR"/>
                        <a:t>%</a:t>
                      </a:r>
                      <a:r>
                        <a:rPr lang="ko-KR" altLang="en-US"/>
                        <a:t>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17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데미지 증가</a:t>
                      </a: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pc="0">
                          <a:solidFill>
                            <a:schemeClr val="dk1"/>
                          </a:solidFill>
                        </a:rPr>
                        <a:t>치명타 데미지 </a:t>
                      </a:r>
                      <a:r>
                        <a:rPr lang="en-US" altLang="ko-KR"/>
                        <a:t>10%</a:t>
                      </a:r>
                      <a:r>
                        <a:rPr lang="ko-KR" altLang="en-US"/>
                        <a:t> 증가</a:t>
                      </a:r>
                      <a:endParaRPr lang="ko-KR" altLang="en-US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18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19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400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chemeClr val="dk1"/>
                          </a:solidFill>
                        </a:rPr>
                        <a:t>20</a:t>
                      </a:r>
                      <a:endParaRPr lang="en-US" altLang="ko-KR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57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201525" y="2307167"/>
          <a:ext cx="10163175" cy="1574800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0730"/>
                <a:gridCol w="2040255"/>
                <a:gridCol w="2030730"/>
                <a:gridCol w="2030730"/>
                <a:gridCol w="203073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렌치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대검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망치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화염방사기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14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56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기본 무기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타격 시 전격 전이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밀쳐냄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한방 딜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도트데미지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감전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화상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89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7270" y="1975861"/>
          <a:ext cx="10157460" cy="1890692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2000"/>
                <a:gridCol w="2032000"/>
                <a:gridCol w="2030730"/>
                <a:gridCol w="2032000"/>
                <a:gridCol w="2030730"/>
              </a:tblGrid>
              <a:tr h="4676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리볼버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스나이퍼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활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산탄총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9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30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17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26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4924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기본 무기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관통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데미지가 높음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장전시간이 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차징 시간에 따른 데미지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장탄 수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발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치명차 확률 증가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00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018540" y="1957387"/>
          <a:ext cx="10153650" cy="2041525"/>
        </p:xfrm>
        <a:graphic>
          <a:graphicData uri="http://schemas.openxmlformats.org/drawingml/2006/table">
            <a:tbl>
              <a:tblPr firstRow="1" bandRow="1">
                <a:tableStyleId>{26EB75EC-ACF4-43F1-940C-6C9C5489C1DE}</a:tableStyleId>
              </a:tblPr>
              <a:tblGrid>
                <a:gridCol w="2030730"/>
                <a:gridCol w="2030730"/>
                <a:gridCol w="2030730"/>
                <a:gridCol w="2030730"/>
                <a:gridCol w="2030730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레이저 지팡이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캐논포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카타나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건틀릿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78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78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85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65(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확률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30%)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70200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일직선 방향으로 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초간 레이저 발사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발사 후 전방에 적들에게 피해를 입히고 범위 공격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공속 빠름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일섬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 화려한 이펙트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마우스 방향으로 대쉬하면서 넉백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발생 시 데미지 두 배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273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버프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디버프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보호막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감전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데미지증가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화상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이동 속도 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출혈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치명타 확률 증가</a:t>
                      </a:r>
                      <a:r>
                        <a:rPr lang="en-US" altLang="ko-KR" sz="1400" spc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spc="0">
                          <a:solidFill>
                            <a:schemeClr val="dk1"/>
                          </a:solidFill>
                        </a:rPr>
                        <a:t>기절</a:t>
                      </a:r>
                      <a:endParaRPr lang="ko-KR" altLang="en-US" sz="14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  <a:tr h="3114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spc="0">
                          <a:solidFill>
                            <a:schemeClr val="dk1"/>
                          </a:solidFill>
                        </a:rPr>
                        <a:t>기 타</a:t>
                      </a: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600" spc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72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버프 시스템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445866" y="1872329"/>
          <a:ext cx="9871920" cy="2498090"/>
        </p:xfrm>
        <a:graphic>
          <a:graphicData uri="http://schemas.openxmlformats.org/drawingml/2006/table">
            <a:tbl>
              <a:tblPr firstRow="1" bandRow="1">
                <a:tableStyleId>{D68EC60B-5C72-4F00-A40B-8A06571290DB}</a:tableStyleId>
              </a:tblPr>
              <a:tblGrid>
                <a:gridCol w="1213524"/>
                <a:gridCol w="2490084"/>
                <a:gridCol w="6168312"/>
              </a:tblGrid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순서</a:t>
                      </a:r>
                      <a:endParaRPr lang="ko-KR" altLang="en-US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버프</a:t>
                      </a:r>
                      <a:endParaRPr lang="ko-KR" altLang="en-US" spc="0"/>
                    </a:p>
                  </a:txBody>
                  <a:tcPr marL="91440" marR="9144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효과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1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이동 속도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2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데미지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3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치명타 확률 증가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4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보호막 생성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일시적으로 체력의 </a:t>
                      </a:r>
                      <a:r>
                        <a:rPr lang="en-US" altLang="ko-KR" spc="0"/>
                        <a:t>3%</a:t>
                      </a:r>
                      <a:r>
                        <a:rPr lang="ko-KR" altLang="en-US" spc="0"/>
                        <a:t> 보호막 생성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 후 사라짐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경험치 획득량 증가</a:t>
                      </a:r>
                      <a:endParaRPr lang="ko-KR" altLang="en-US" spc="0"/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5%</a:t>
                      </a:r>
                      <a:r>
                        <a:rPr lang="ko-KR" altLang="en-US" spc="0"/>
                        <a:t> 증가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25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1445866" y="1872329"/>
          <a:ext cx="9868188" cy="2771140"/>
        </p:xfrm>
        <a:graphic>
          <a:graphicData uri="http://schemas.openxmlformats.org/drawingml/2006/table">
            <a:tbl>
              <a:tblPr firstRow="1" bandRow="1">
                <a:tableStyle styleId="{D68EC60B-5C72-4F00-A40B-8A06571290DB}" styleName="Normal Style 1 - Accent 2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2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2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2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2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2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2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2"/>
                        </a:solidFill>
                      </a:fill>
                    </a:tcStyle>
                  </a:firstRow>
                </a:tableStyle>
              </a:tblPr>
              <a:tblGrid>
                <a:gridCol w="1213524"/>
                <a:gridCol w="2490084"/>
                <a:gridCol w="6164580"/>
              </a:tblGrid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순서</a:t>
                      </a:r>
                      <a:endParaRPr lang="ko-KR" altLang="en-US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디버프</a:t>
                      </a:r>
                      <a:endParaRPr lang="ko-KR" altLang="en-US" spc="0"/>
                    </a:p>
                  </a:txBody>
                  <a:tcPr marL="91440" marR="9144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효과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1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출혈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지속 데미지 </a:t>
                      </a:r>
                      <a:r>
                        <a:rPr lang="en-US" altLang="ko-KR" spc="0"/>
                        <a:t>5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(</a:t>
                      </a:r>
                      <a:r>
                        <a:rPr lang="ko-KR" altLang="en-US" spc="0"/>
                        <a:t>초당 </a:t>
                      </a:r>
                      <a:r>
                        <a:rPr lang="en-US" altLang="ko-KR" spc="0"/>
                        <a:t>2</a:t>
                      </a:r>
                      <a:r>
                        <a:rPr lang="ko-KR" altLang="en-US" spc="0"/>
                        <a:t>의 피해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2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감전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일정 시간 무기 사용 불가</a:t>
                      </a:r>
                      <a:r>
                        <a:rPr lang="en-US" altLang="ko-KR" spc="0"/>
                        <a:t>(2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3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기절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무기 사용 및 이동 불가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643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4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속박</a:t>
                      </a:r>
                      <a:endParaRPr lang="ko-KR" altLang="en-US" spc="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무기 사용은 가능하지만 이동 불가</a:t>
                      </a:r>
                      <a:r>
                        <a:rPr lang="en-US" altLang="ko-KR" spc="0"/>
                        <a:t>(3</a:t>
                      </a:r>
                      <a:r>
                        <a:rPr lang="ko-KR" altLang="en-US" spc="0"/>
                        <a:t>초</a:t>
                      </a:r>
                      <a:r>
                        <a:rPr lang="en-US" altLang="ko-KR" spc="0"/>
                        <a:t>)</a:t>
                      </a:r>
                      <a:endParaRPr lang="en-US" altLang="ko-KR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5</a:t>
                      </a:r>
                      <a:endParaRPr lang="en-US" altLang="ko-KR" spc="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화상</a:t>
                      </a:r>
                      <a:endParaRPr lang="ko-KR" altLang="en-US" spc="0"/>
                    </a:p>
                  </a:txBody>
                  <a:tcPr marL="91440" marR="9144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/>
                        <a:t>지속데미지 맵에 있는 물과 관련된 오브젝트에 들어가면 지속시간 감</a:t>
                      </a:r>
                      <a:r>
                        <a:rPr lang="en-US" altLang="ko-KR" spc="0"/>
                        <a:t>(</a:t>
                      </a:r>
                      <a:r>
                        <a:rPr lang="ko-KR" altLang="en-US" spc="0"/>
                        <a:t>초당 </a:t>
                      </a:r>
                      <a:r>
                        <a:rPr lang="en-US" altLang="ko-KR" spc="0"/>
                        <a:t>2</a:t>
                      </a:r>
                      <a:r>
                        <a:rPr lang="ko-KR" altLang="en-US" spc="0"/>
                        <a:t>의 피해</a:t>
                      </a:r>
                      <a:r>
                        <a:rPr lang="en-US" altLang="ko-KR" spc="0"/>
                        <a:t>)</a:t>
                      </a:r>
                      <a:endParaRPr lang="ko-KR" altLang="en-US" spc="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3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</a:t>
            </a:r>
            <a:r>
              <a:rPr lang="en-US" altLang="ko-KR"/>
              <a:t>/</a:t>
            </a:r>
            <a:r>
              <a:rPr lang="ko-KR" altLang="en-US"/>
              <a:t>환생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부활 시스템 </a:t>
            </a:r>
            <a:r>
              <a:rPr lang="en-US" altLang="ko-KR"/>
              <a:t>-</a:t>
            </a:r>
            <a:r>
              <a:rPr lang="ko-KR" altLang="en-US"/>
              <a:t> 로그라이크 게임으로써 캐릭터가 사망을 하는 경우 마을에서 부활한다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환생 시스템 </a:t>
            </a:r>
            <a:r>
              <a:rPr lang="en-US" altLang="ko-KR"/>
              <a:t>-</a:t>
            </a:r>
            <a:r>
              <a:rPr lang="ko-KR" altLang="en-US"/>
              <a:t> 더 이상 레벨을 올릴 수 없는 레벨에 도착하는 경우 선택적으로 환생을 진행할 수 있다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en-US" altLang="ko-KR"/>
              <a:t>(</a:t>
            </a:r>
            <a:r>
              <a:rPr lang="ko-KR" altLang="en-US"/>
              <a:t>경험치 획등량 </a:t>
            </a:r>
            <a:r>
              <a:rPr lang="en-US" altLang="ko-KR"/>
              <a:t>20%</a:t>
            </a:r>
            <a:r>
              <a:rPr lang="ko-KR" altLang="en-US"/>
              <a:t> 증가</a:t>
            </a:r>
            <a:r>
              <a:rPr lang="en-US" altLang="ko-KR"/>
              <a:t>,</a:t>
            </a:r>
            <a:r>
              <a:rPr lang="ko-KR" altLang="en-US"/>
              <a:t> 올스탯 </a:t>
            </a:r>
            <a:r>
              <a:rPr lang="en-US" altLang="ko-KR"/>
              <a:t>5%</a:t>
            </a:r>
            <a:r>
              <a:rPr lang="ko-KR" altLang="en-US"/>
              <a:t> 증가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1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 무기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렌치</a:t>
            </a:r>
            <a:r>
              <a:rPr lang="en-US" altLang="ko-KR"/>
              <a:t>,</a:t>
            </a:r>
            <a:r>
              <a:rPr lang="ko-KR" altLang="en-US"/>
              <a:t> 대검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화염 방사기</a:t>
            </a:r>
            <a:r>
              <a:rPr lang="en-US" altLang="ko-KR"/>
              <a:t>/</a:t>
            </a:r>
            <a:r>
              <a:rPr lang="ko-KR" altLang="en-US"/>
              <a:t>리볼버</a:t>
            </a:r>
            <a:r>
              <a:rPr lang="en-US" altLang="ko-KR"/>
              <a:t>,</a:t>
            </a:r>
            <a:r>
              <a:rPr lang="ko-KR" altLang="en-US"/>
              <a:t> 스나이퍼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,</a:t>
            </a:r>
            <a:r>
              <a:rPr lang="ko-KR" altLang="en-US"/>
              <a:t> 산탄총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전설 무기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레이저 지팡이</a:t>
            </a:r>
            <a:r>
              <a:rPr lang="en-US" altLang="ko-KR"/>
              <a:t>,</a:t>
            </a:r>
            <a:r>
              <a:rPr lang="ko-KR" altLang="en-US"/>
              <a:t> 캐논포</a:t>
            </a:r>
            <a:r>
              <a:rPr lang="en-US" altLang="ko-KR"/>
              <a:t>,</a:t>
            </a:r>
            <a:r>
              <a:rPr lang="ko-KR" altLang="en-US"/>
              <a:t> 카타나</a:t>
            </a:r>
            <a:r>
              <a:rPr lang="en-US" altLang="ko-KR"/>
              <a:t>,</a:t>
            </a:r>
            <a:r>
              <a:rPr lang="ko-KR" altLang="en-US"/>
              <a:t> 건틀릿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스팀펑크 배경을 활용한 로그라이크 게임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4964886" y="2096880"/>
            <a:ext cx="4250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https://xzany.itch.io/samurai-2d-pixel-art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/>
          <p:nvPr/>
        </p:nvSpPr>
        <p:spPr>
          <a:xfrm>
            <a:off x="4964886" y="3429000"/>
            <a:ext cx="3573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https://papoycore.itch.io/free-agis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/>
          <p:nvPr/>
        </p:nvSpPr>
        <p:spPr>
          <a:xfrm>
            <a:off x="4964886" y="4664489"/>
            <a:ext cx="473583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4"/>
              </a:rPr>
              <a:t>https://edermunizz.itch.io/free-pixel-art-forest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887316" y="2101188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주인공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887316" y="3429000"/>
            <a:ext cx="18006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몬스터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87316" y="4664489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5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3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384</ep:Words>
  <ep:PresentationFormat>화면 슬라이드 쇼(4:3)</ep:PresentationFormat>
  <ep:Paragraphs>133</ep:Paragraphs>
  <ep:Slides>26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한컴오피스</vt:lpstr>
      <vt:lpstr>Project-S , PunkVenture, PunkRoad, SteamRoad, Punkleader, Steamhero</vt:lpstr>
      <vt:lpstr>우리게임의 모티브</vt:lpstr>
      <vt:lpstr>그래픽 퀄리티</vt:lpstr>
      <vt:lpstr>게임 난이도 설정 및 플레이 방식</vt:lpstr>
      <vt:lpstr>맵 컨셉 및 디자인 진행 순서</vt:lpstr>
      <vt:lpstr>몬스터 컨셉</vt:lpstr>
      <vt:lpstr>보스 설정</vt:lpstr>
      <vt:lpstr>보스 처형 모션</vt:lpstr>
      <vt:lpstr>첫번째 보스</vt:lpstr>
      <vt:lpstr>두번째 보스</vt:lpstr>
      <vt:lpstr>세번째 보스</vt:lpstr>
      <vt:lpstr>최종보스</vt:lpstr>
      <vt:lpstr>무기 특성 디자인</vt:lpstr>
      <vt:lpstr>공용 특성 1</vt:lpstr>
      <vt:lpstr>공용 특성 2</vt:lpstr>
      <vt:lpstr>근거리 무기</vt:lpstr>
      <vt:lpstr>원거리 무기</vt:lpstr>
      <vt:lpstr>전설 아이템</vt:lpstr>
      <vt:lpstr>버프 시스템</vt:lpstr>
      <vt:lpstr>디버프 시스템</vt:lpstr>
      <vt:lpstr>부활/환생 시스템</vt:lpstr>
      <vt:lpstr>슬라이드 22</vt:lpstr>
      <vt:lpstr>장전시간 감소</vt:lpstr>
      <vt:lpstr>시대적 배경</vt:lpstr>
      <vt:lpstr>애니메이션 프레임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rakhr</cp:lastModifiedBy>
  <dcterms:modified xsi:type="dcterms:W3CDTF">2025-01-28T06:11:53.080</dcterms:modified>
  <cp:revision>272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